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76" r:id="rId5"/>
    <p:sldId id="275" r:id="rId6"/>
    <p:sldId id="277" r:id="rId7"/>
    <p:sldId id="259" r:id="rId8"/>
    <p:sldId id="260" r:id="rId9"/>
    <p:sldId id="262" r:id="rId10"/>
    <p:sldId id="261" r:id="rId11"/>
    <p:sldId id="263" r:id="rId12"/>
    <p:sldId id="264" r:id="rId13"/>
    <p:sldId id="265" r:id="rId14"/>
    <p:sldId id="266" r:id="rId15"/>
    <p:sldId id="267"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8946" name="Group 2"/>
          <p:cNvGrpSpPr>
            <a:grpSpLocks/>
          </p:cNvGrpSpPr>
          <p:nvPr/>
        </p:nvGrpSpPr>
        <p:grpSpPr bwMode="auto">
          <a:xfrm>
            <a:off x="0" y="3902075"/>
            <a:ext cx="3400425" cy="2949575"/>
            <a:chOff x="0" y="2458"/>
            <a:chExt cx="2142" cy="1858"/>
          </a:xfrm>
        </p:grpSpPr>
        <p:sp>
          <p:nvSpPr>
            <p:cNvPr id="33894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894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3894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895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895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3895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3895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3895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33895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38956" name="Rectangle 12"/>
          <p:cNvSpPr>
            <a:spLocks noGrp="1" noChangeArrowheads="1"/>
          </p:cNvSpPr>
          <p:nvPr>
            <p:ph type="dt" sz="quarter" idx="2"/>
          </p:nvPr>
        </p:nvSpPr>
        <p:spPr/>
        <p:txBody>
          <a:bodyPr/>
          <a:lstStyle>
            <a:lvl1pPr>
              <a:defRPr/>
            </a:lvl1pPr>
          </a:lstStyle>
          <a:p>
            <a:endParaRPr lang="en-US"/>
          </a:p>
        </p:txBody>
      </p:sp>
      <p:sp>
        <p:nvSpPr>
          <p:cNvPr id="338957" name="Rectangle 13"/>
          <p:cNvSpPr>
            <a:spLocks noGrp="1" noChangeArrowheads="1"/>
          </p:cNvSpPr>
          <p:nvPr>
            <p:ph type="ftr" sz="quarter" idx="3"/>
          </p:nvPr>
        </p:nvSpPr>
        <p:spPr/>
        <p:txBody>
          <a:bodyPr/>
          <a:lstStyle>
            <a:lvl1pPr>
              <a:defRPr/>
            </a:lvl1pPr>
          </a:lstStyle>
          <a:p>
            <a:endParaRPr lang="en-US"/>
          </a:p>
        </p:txBody>
      </p:sp>
      <p:sp>
        <p:nvSpPr>
          <p:cNvPr id="338958" name="Rectangle 14"/>
          <p:cNvSpPr>
            <a:spLocks noGrp="1" noChangeArrowheads="1"/>
          </p:cNvSpPr>
          <p:nvPr>
            <p:ph type="sldNum" sz="quarter" idx="4"/>
          </p:nvPr>
        </p:nvSpPr>
        <p:spPr/>
        <p:txBody>
          <a:bodyPr/>
          <a:lstStyle>
            <a:lvl1pPr>
              <a:defRPr/>
            </a:lvl1pPr>
          </a:lstStyle>
          <a:p>
            <a:fld id="{01F5FD4D-631E-4D07-B21C-65125116DB3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3C0E11-7B07-4AA0-A614-7722B0A31D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59DF66-8058-4244-A119-C8870922B59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5E14DD-A54B-4C49-9064-02E52354351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DAA161-402E-4469-B398-07B13E2D41E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05BA63-EB39-469A-A011-FACF99FD2C6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1C0A67-442C-4016-A04C-14D0A367B84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000D65-7342-4812-A534-C4E0CFBDC74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6AD955-8865-4F37-B1E6-2351E5EF32E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8BAE12-1938-464E-BC44-ACC54127BC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98056B-DA73-4049-B099-4E3A6062B9F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7922" name="Group 2"/>
          <p:cNvGrpSpPr>
            <a:grpSpLocks/>
          </p:cNvGrpSpPr>
          <p:nvPr/>
        </p:nvGrpSpPr>
        <p:grpSpPr bwMode="auto">
          <a:xfrm>
            <a:off x="0" y="3902075"/>
            <a:ext cx="3400425" cy="2949575"/>
            <a:chOff x="0" y="2458"/>
            <a:chExt cx="2142" cy="1858"/>
          </a:xfrm>
        </p:grpSpPr>
        <p:sp>
          <p:nvSpPr>
            <p:cNvPr id="33792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792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3792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792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3792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3792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3792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3793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3793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3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33793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33793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D7B58D00-787F-4BA5-A99D-B01BEA7E146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ctrTitle"/>
          </p:nvPr>
        </p:nvSpPr>
        <p:spPr/>
        <p:txBody>
          <a:bodyPr/>
          <a:lstStyle/>
          <a:p>
            <a:r>
              <a:rPr lang="en-US"/>
              <a:t>Niccolo Machiavelli and Contemporary Politics</a:t>
            </a:r>
          </a:p>
        </p:txBody>
      </p:sp>
      <p:sp>
        <p:nvSpPr>
          <p:cNvPr id="362499" name="Rectangle 3"/>
          <p:cNvSpPr>
            <a:spLocks noGrp="1" noChangeArrowheads="1"/>
          </p:cNvSpPr>
          <p:nvPr>
            <p:ph type="subTitle" idx="1"/>
          </p:nvPr>
        </p:nvSpPr>
        <p:spPr/>
        <p:txBody>
          <a:bodyPr/>
          <a:lstStyle/>
          <a:p>
            <a:r>
              <a:rPr lang="en-US"/>
              <a:t>Dr. Alan Haffa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t>Precept on War</a:t>
            </a:r>
          </a:p>
        </p:txBody>
      </p:sp>
      <p:sp>
        <p:nvSpPr>
          <p:cNvPr id="367619" name="Rectangle 3"/>
          <p:cNvSpPr>
            <a:spLocks noGrp="1" noChangeArrowheads="1"/>
          </p:cNvSpPr>
          <p:nvPr>
            <p:ph type="body" idx="1"/>
          </p:nvPr>
        </p:nvSpPr>
        <p:spPr>
          <a:xfrm>
            <a:off x="457200" y="1600200"/>
            <a:ext cx="8458200" cy="5257800"/>
          </a:xfrm>
        </p:spPr>
        <p:txBody>
          <a:bodyPr/>
          <a:lstStyle/>
          <a:p>
            <a:r>
              <a:rPr lang="en-US"/>
              <a:t>Never allow disorder to continue so as to escape a war</a:t>
            </a:r>
          </a:p>
          <a:p>
            <a:r>
              <a:rPr lang="en-US"/>
              <a:t>“One does not escape; the war is merely postponed to one’s disadvantage”</a:t>
            </a:r>
          </a:p>
          <a:p>
            <a:r>
              <a:rPr lang="en-US"/>
              <a:t>He might well have supported a preemptive war against Iraq</a:t>
            </a:r>
          </a:p>
          <a:p>
            <a:r>
              <a:rPr lang="en-US"/>
              <a:t>Cold War Example: He would have advised war with Russia at the end of WW II; would that have been wise in hindsight?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a:t>Ways to Acquire Power</a:t>
            </a:r>
          </a:p>
        </p:txBody>
      </p:sp>
      <p:sp>
        <p:nvSpPr>
          <p:cNvPr id="369667" name="Rectangle 3"/>
          <p:cNvSpPr>
            <a:spLocks noGrp="1" noChangeArrowheads="1"/>
          </p:cNvSpPr>
          <p:nvPr>
            <p:ph type="body" idx="1"/>
          </p:nvPr>
        </p:nvSpPr>
        <p:spPr>
          <a:xfrm>
            <a:off x="457200" y="1600200"/>
            <a:ext cx="8458200" cy="5257800"/>
          </a:xfrm>
        </p:spPr>
        <p:txBody>
          <a:bodyPr/>
          <a:lstStyle/>
          <a:p>
            <a:pPr>
              <a:lnSpc>
                <a:spcPct val="90000"/>
              </a:lnSpc>
            </a:pPr>
            <a:r>
              <a:rPr lang="en-US"/>
              <a:t>Ability and Prowess: Moses</a:t>
            </a:r>
          </a:p>
          <a:p>
            <a:pPr>
              <a:lnSpc>
                <a:spcPct val="90000"/>
              </a:lnSpc>
            </a:pPr>
            <a:r>
              <a:rPr lang="en-US"/>
              <a:t>Fortune: Cesare Borgia (son of Pope Alexander VI)</a:t>
            </a:r>
          </a:p>
          <a:p>
            <a:pPr>
              <a:lnSpc>
                <a:spcPct val="90000"/>
              </a:lnSpc>
            </a:pPr>
            <a:r>
              <a:rPr lang="en-US"/>
              <a:t>Crime: Syracusan Agathocles whose soldiers killed the Senate </a:t>
            </a:r>
          </a:p>
          <a:p>
            <a:pPr>
              <a:lnSpc>
                <a:spcPct val="90000"/>
              </a:lnSpc>
            </a:pPr>
            <a:r>
              <a:rPr lang="en-US"/>
              <a:t>Crime can bring Power, but not Glory</a:t>
            </a:r>
          </a:p>
          <a:p>
            <a:pPr>
              <a:lnSpc>
                <a:spcPct val="90000"/>
              </a:lnSpc>
            </a:pPr>
            <a:r>
              <a:rPr lang="en-US"/>
              <a:t>Counter Example: Oliverto di Fermo, who killed his maternal Uncle to gain the city</a:t>
            </a:r>
          </a:p>
          <a:p>
            <a:pPr>
              <a:lnSpc>
                <a:spcPct val="90000"/>
              </a:lnSpc>
            </a:pPr>
            <a:r>
              <a:rPr lang="en-US"/>
              <a:t>Modern Parallel: Sadaam Hussein; Mussolini?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US"/>
              <a:t>Violence and Cruelty?</a:t>
            </a:r>
          </a:p>
        </p:txBody>
      </p:sp>
      <p:sp>
        <p:nvSpPr>
          <p:cNvPr id="370691" name="Rectangle 3"/>
          <p:cNvSpPr>
            <a:spLocks noGrp="1" noChangeArrowheads="1"/>
          </p:cNvSpPr>
          <p:nvPr>
            <p:ph type="body" idx="1"/>
          </p:nvPr>
        </p:nvSpPr>
        <p:spPr>
          <a:xfrm>
            <a:off x="457200" y="1600200"/>
            <a:ext cx="8686800" cy="5257800"/>
          </a:xfrm>
        </p:spPr>
        <p:txBody>
          <a:bodyPr/>
          <a:lstStyle/>
          <a:p>
            <a:r>
              <a:rPr lang="en-US" sz="2800"/>
              <a:t>Cruelty will make you hated and that could stir up popular resentment and uprising</a:t>
            </a:r>
          </a:p>
          <a:p>
            <a:r>
              <a:rPr lang="en-US" sz="2800"/>
              <a:t>Yet, cruelty in of itself should not be avoided; but it should be used well—it should be final, it should be for safety, and it should not be persisted in.</a:t>
            </a:r>
          </a:p>
          <a:p>
            <a:r>
              <a:rPr lang="en-US" sz="2800"/>
              <a:t>“Violence must be inflicted once for all”</a:t>
            </a:r>
          </a:p>
          <a:p>
            <a:r>
              <a:rPr lang="en-US" sz="2800"/>
              <a:t>Summary: Do your dirty work and get it over with; don’t drag it out or gradually increase it</a:t>
            </a:r>
          </a:p>
          <a:p>
            <a:r>
              <a:rPr lang="en-US" sz="2800"/>
              <a:t>Modern Parallel: Our military policy in Vietnam versus Iraq; Shock and Awe versus ‘graduated response’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a:t>Factions</a:t>
            </a:r>
          </a:p>
        </p:txBody>
      </p:sp>
      <p:sp>
        <p:nvSpPr>
          <p:cNvPr id="371715" name="Rectangle 3"/>
          <p:cNvSpPr>
            <a:spLocks noGrp="1" noChangeArrowheads="1"/>
          </p:cNvSpPr>
          <p:nvPr>
            <p:ph type="body" idx="1"/>
          </p:nvPr>
        </p:nvSpPr>
        <p:spPr>
          <a:xfrm>
            <a:off x="457200" y="1600200"/>
            <a:ext cx="8686800" cy="5257800"/>
          </a:xfrm>
        </p:spPr>
        <p:txBody>
          <a:bodyPr/>
          <a:lstStyle/>
          <a:p>
            <a:r>
              <a:rPr lang="en-US" sz="2800"/>
              <a:t>People, Nobles, and Army</a:t>
            </a:r>
          </a:p>
          <a:p>
            <a:r>
              <a:rPr lang="en-US" sz="2800"/>
              <a:t>The King needs the People, but nobles he can make or unmake at will; Caesar Augustus as example</a:t>
            </a:r>
          </a:p>
          <a:p>
            <a:r>
              <a:rPr lang="en-US" sz="2800"/>
              <a:t>If you have qualities the people admire—courage, perseverance, cautious wisdom—the people will support you</a:t>
            </a:r>
          </a:p>
          <a:p>
            <a:r>
              <a:rPr lang="en-US" sz="2800"/>
              <a:t>Besides the people, you must keep control of the Army; most coups are led by generals</a:t>
            </a:r>
          </a:p>
          <a:p>
            <a:r>
              <a:rPr lang="en-US" sz="2800"/>
              <a:t>Modern Parallel: President as Commander in Chief, not generals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t>Army</a:t>
            </a:r>
          </a:p>
        </p:txBody>
      </p:sp>
      <p:sp>
        <p:nvSpPr>
          <p:cNvPr id="372739" name="Rectangle 3"/>
          <p:cNvSpPr>
            <a:spLocks noGrp="1" noChangeArrowheads="1"/>
          </p:cNvSpPr>
          <p:nvPr>
            <p:ph type="body" idx="1"/>
          </p:nvPr>
        </p:nvSpPr>
        <p:spPr>
          <a:xfrm>
            <a:off x="304800" y="1600200"/>
            <a:ext cx="8839200" cy="5257800"/>
          </a:xfrm>
        </p:spPr>
        <p:txBody>
          <a:bodyPr/>
          <a:lstStyle/>
          <a:p>
            <a:pPr>
              <a:lnSpc>
                <a:spcPct val="90000"/>
              </a:lnSpc>
            </a:pPr>
            <a:r>
              <a:rPr lang="en-US" sz="2400"/>
              <a:t>“You cannot have god laws without good arms, and when there are good arms,good laws inevitably follow.”</a:t>
            </a:r>
          </a:p>
          <a:p>
            <a:pPr>
              <a:lnSpc>
                <a:spcPct val="90000"/>
              </a:lnSpc>
            </a:pPr>
            <a:r>
              <a:rPr lang="en-US" sz="2400"/>
              <a:t>True or False?</a:t>
            </a:r>
          </a:p>
          <a:p>
            <a:pPr>
              <a:lnSpc>
                <a:spcPct val="90000"/>
              </a:lnSpc>
            </a:pPr>
            <a:r>
              <a:rPr lang="en-US" sz="2400"/>
              <a:t>Army should be a citizen army; M. blames the decline of Italy partly on the use of auxillaries (allies) and mercenaries; the strength of one is a threat and the cowardice of the other</a:t>
            </a:r>
          </a:p>
          <a:p>
            <a:pPr>
              <a:lnSpc>
                <a:spcPct val="90000"/>
              </a:lnSpc>
            </a:pPr>
            <a:r>
              <a:rPr lang="en-US" sz="2400"/>
              <a:t>Why did we not make use of Turkey as an ‘auxillary’ in the Iraq war?</a:t>
            </a:r>
          </a:p>
          <a:p>
            <a:pPr>
              <a:lnSpc>
                <a:spcPct val="90000"/>
              </a:lnSpc>
            </a:pPr>
            <a:r>
              <a:rPr lang="en-US" sz="2400"/>
              <a:t>Kurdish militia?</a:t>
            </a:r>
          </a:p>
          <a:p>
            <a:pPr>
              <a:lnSpc>
                <a:spcPct val="90000"/>
              </a:lnSpc>
            </a:pPr>
            <a:r>
              <a:rPr lang="en-US" sz="2400"/>
              <a:t>Ancient Parallel: Decline of Rome began when she hired Goths as mercenaries</a:t>
            </a:r>
          </a:p>
          <a:p>
            <a:pPr>
              <a:lnSpc>
                <a:spcPct val="90000"/>
              </a:lnSpc>
            </a:pPr>
            <a:r>
              <a:rPr lang="en-US" sz="2400"/>
              <a:t>Future of our volunteer army; if we ever hire foreigners to serve in the army, look out!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a:t>Political Pragmatism: RealPolitik</a:t>
            </a:r>
          </a:p>
        </p:txBody>
      </p:sp>
      <p:sp>
        <p:nvSpPr>
          <p:cNvPr id="373763" name="Rectangle 3"/>
          <p:cNvSpPr>
            <a:spLocks noGrp="1" noChangeArrowheads="1"/>
          </p:cNvSpPr>
          <p:nvPr>
            <p:ph type="body" idx="1"/>
          </p:nvPr>
        </p:nvSpPr>
        <p:spPr>
          <a:xfrm>
            <a:off x="457200" y="1600200"/>
            <a:ext cx="8686800" cy="5029200"/>
          </a:xfrm>
        </p:spPr>
        <p:txBody>
          <a:bodyPr/>
          <a:lstStyle/>
          <a:p>
            <a:pPr>
              <a:lnSpc>
                <a:spcPct val="90000"/>
              </a:lnSpc>
            </a:pPr>
            <a:r>
              <a:rPr lang="en-US"/>
              <a:t>“The fact is that a man who wants to act virtuously in every way necessarily comes to grief among so many who are not virtuous.”</a:t>
            </a:r>
          </a:p>
          <a:p>
            <a:pPr>
              <a:lnSpc>
                <a:spcPct val="90000"/>
              </a:lnSpc>
            </a:pPr>
            <a:r>
              <a:rPr lang="en-US"/>
              <a:t>True or False?</a:t>
            </a:r>
          </a:p>
          <a:p>
            <a:pPr>
              <a:lnSpc>
                <a:spcPct val="90000"/>
              </a:lnSpc>
            </a:pPr>
            <a:r>
              <a:rPr lang="en-US"/>
              <a:t>‘A prince must avoid the reputation for vice, but when necessary, he must know how to act contrary to virtue.’</a:t>
            </a:r>
          </a:p>
          <a:p>
            <a:pPr>
              <a:lnSpc>
                <a:spcPct val="90000"/>
              </a:lnSpc>
            </a:pPr>
            <a:r>
              <a:rPr lang="en-US"/>
              <a:t>The end justifies the means</a:t>
            </a:r>
          </a:p>
          <a:p>
            <a:pPr>
              <a:lnSpc>
                <a:spcPct val="90000"/>
              </a:lnSpc>
            </a:pPr>
            <a:r>
              <a:rPr lang="en-US"/>
              <a:t>Modern Question: Is Torture a Proper Policy in the war on terrorism?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Compassion?</a:t>
            </a:r>
          </a:p>
        </p:txBody>
      </p:sp>
      <p:sp>
        <p:nvSpPr>
          <p:cNvPr id="375811" name="Rectangle 3"/>
          <p:cNvSpPr>
            <a:spLocks noGrp="1" noChangeArrowheads="1"/>
          </p:cNvSpPr>
          <p:nvPr>
            <p:ph type="body" idx="1"/>
          </p:nvPr>
        </p:nvSpPr>
        <p:spPr>
          <a:xfrm>
            <a:off x="457200" y="1600200"/>
            <a:ext cx="8686800" cy="5257800"/>
          </a:xfrm>
        </p:spPr>
        <p:txBody>
          <a:bodyPr/>
          <a:lstStyle/>
          <a:p>
            <a:r>
              <a:rPr lang="en-US"/>
              <a:t>“Better to be reputed compassionate than cruel, but do so in the right way.”</a:t>
            </a:r>
          </a:p>
          <a:p>
            <a:r>
              <a:rPr lang="en-US"/>
              <a:t>“It is better to be feared than loved, if you cannot have both.”</a:t>
            </a:r>
          </a:p>
          <a:p>
            <a:r>
              <a:rPr lang="en-US"/>
              <a:t>Avoid being Hated!</a:t>
            </a:r>
          </a:p>
          <a:p>
            <a:r>
              <a:rPr lang="en-US"/>
              <a:t>Do not take the property or women of your citizens!</a:t>
            </a:r>
          </a:p>
          <a:p>
            <a:r>
              <a:rPr lang="en-US"/>
              <a:t>Modern Issue: Imminent Domain? Detainee Treatment?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a:t>Fox and Lion</a:t>
            </a:r>
          </a:p>
        </p:txBody>
      </p:sp>
      <p:sp>
        <p:nvSpPr>
          <p:cNvPr id="376835" name="Rectangle 3"/>
          <p:cNvSpPr>
            <a:spLocks noGrp="1" noChangeArrowheads="1"/>
          </p:cNvSpPr>
          <p:nvPr>
            <p:ph type="body" idx="1"/>
          </p:nvPr>
        </p:nvSpPr>
        <p:spPr>
          <a:xfrm>
            <a:off x="457200" y="1600200"/>
            <a:ext cx="8686800" cy="5257800"/>
          </a:xfrm>
        </p:spPr>
        <p:txBody>
          <a:bodyPr/>
          <a:lstStyle/>
          <a:p>
            <a:r>
              <a:rPr lang="en-US" sz="2800"/>
              <a:t>Be a Fox (Deceptive) AND a Lion (Brave and courageous)</a:t>
            </a:r>
          </a:p>
          <a:p>
            <a:r>
              <a:rPr lang="en-US" sz="2800"/>
              <a:t>“A ruler must NOT honor his word when it is not to his advantage to do so or when the reasons for which he made a promise no longer exist”</a:t>
            </a:r>
          </a:p>
          <a:p>
            <a:r>
              <a:rPr lang="en-US" sz="2800"/>
              <a:t>“If all men were good this precept would be immoral; but they are not. Because men are wicked and would not keep their word to you, you don’t have to keep yours.”</a:t>
            </a:r>
          </a:p>
          <a:p>
            <a:r>
              <a:rPr lang="en-US" sz="2800"/>
              <a:t>Morality is based upon reciprocity, not an internal or divine code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4000"/>
              <a:t>Appearances Count more than Reality</a:t>
            </a:r>
          </a:p>
        </p:txBody>
      </p:sp>
      <p:sp>
        <p:nvSpPr>
          <p:cNvPr id="377859" name="Rectangle 3"/>
          <p:cNvSpPr>
            <a:spLocks noGrp="1" noChangeArrowheads="1"/>
          </p:cNvSpPr>
          <p:nvPr>
            <p:ph type="body" idx="1"/>
          </p:nvPr>
        </p:nvSpPr>
        <p:spPr>
          <a:xfrm>
            <a:off x="457200" y="1600200"/>
            <a:ext cx="8686800" cy="5257800"/>
          </a:xfrm>
        </p:spPr>
        <p:txBody>
          <a:bodyPr/>
          <a:lstStyle/>
          <a:p>
            <a:pPr>
              <a:lnSpc>
                <a:spcPct val="90000"/>
              </a:lnSpc>
            </a:pPr>
            <a:r>
              <a:rPr lang="en-US" dirty="0"/>
              <a:t>“He should appear compassionate, faithful to his word, kind, guileless and devout…but if need be, he should be ready to do the opposite.”</a:t>
            </a:r>
          </a:p>
          <a:p>
            <a:pPr>
              <a:lnSpc>
                <a:spcPct val="90000"/>
              </a:lnSpc>
            </a:pPr>
            <a:r>
              <a:rPr lang="en-US" dirty="0"/>
              <a:t>Appear to keep your word?  </a:t>
            </a:r>
          </a:p>
          <a:p>
            <a:pPr>
              <a:lnSpc>
                <a:spcPct val="90000"/>
              </a:lnSpc>
            </a:pPr>
            <a:r>
              <a:rPr lang="en-US" dirty="0"/>
              <a:t>“No New Taxes!” sunk Bush Sr.</a:t>
            </a:r>
          </a:p>
          <a:p>
            <a:pPr>
              <a:lnSpc>
                <a:spcPct val="90000"/>
              </a:lnSpc>
            </a:pPr>
            <a:r>
              <a:rPr lang="en-US" dirty="0"/>
              <a:t>“I did not have relations with that woman.” sunk </a:t>
            </a:r>
            <a:r>
              <a:rPr lang="en-US" dirty="0" smtClean="0"/>
              <a:t>Clinton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t>Religion</a:t>
            </a:r>
          </a:p>
        </p:txBody>
      </p:sp>
      <p:sp>
        <p:nvSpPr>
          <p:cNvPr id="378883" name="Rectangle 3"/>
          <p:cNvSpPr>
            <a:spLocks noGrp="1" noChangeArrowheads="1"/>
          </p:cNvSpPr>
          <p:nvPr>
            <p:ph type="body" idx="1"/>
          </p:nvPr>
        </p:nvSpPr>
        <p:spPr>
          <a:xfrm>
            <a:off x="457200" y="1600200"/>
            <a:ext cx="8458200" cy="5029200"/>
          </a:xfrm>
        </p:spPr>
        <p:txBody>
          <a:bodyPr/>
          <a:lstStyle/>
          <a:p>
            <a:r>
              <a:rPr lang="en-US" dirty="0"/>
              <a:t>“Nothing so important as to appear religious.”</a:t>
            </a:r>
          </a:p>
          <a:p>
            <a:r>
              <a:rPr lang="en-US" dirty="0"/>
              <a:t>Image is everything</a:t>
            </a:r>
          </a:p>
          <a:p>
            <a:r>
              <a:rPr lang="en-US" dirty="0"/>
              <a:t>“Everyone sees what you appear to be, but few experience what you really are”</a:t>
            </a:r>
          </a:p>
          <a:p>
            <a:r>
              <a:rPr lang="en-US" dirty="0"/>
              <a:t>Modern Parallel: </a:t>
            </a:r>
            <a:r>
              <a:rPr lang="en-US" dirty="0" smtClean="0"/>
              <a:t>Do we observe this in contemporary politics?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sz="4000" b="1"/>
              <a:t>Niccoló Machiavelli (1469-1527)</a:t>
            </a:r>
            <a:r>
              <a:rPr lang="en-US" sz="4000"/>
              <a:t>, </a:t>
            </a:r>
          </a:p>
        </p:txBody>
      </p:sp>
      <p:sp>
        <p:nvSpPr>
          <p:cNvPr id="363523" name="Rectangle 3"/>
          <p:cNvSpPr>
            <a:spLocks noGrp="1" noChangeArrowheads="1"/>
          </p:cNvSpPr>
          <p:nvPr>
            <p:ph type="body" idx="1"/>
          </p:nvPr>
        </p:nvSpPr>
        <p:spPr/>
        <p:txBody>
          <a:bodyPr/>
          <a:lstStyle/>
          <a:p>
            <a:pPr>
              <a:lnSpc>
                <a:spcPct val="90000"/>
              </a:lnSpc>
            </a:pPr>
            <a:r>
              <a:rPr lang="en-US" sz="2800"/>
              <a:t>Involved in the expulsion of the Medici in the 1490s and served as Secretary for the Republic that lasted from 1494-1512</a:t>
            </a:r>
          </a:p>
          <a:p>
            <a:pPr>
              <a:lnSpc>
                <a:spcPct val="90000"/>
              </a:lnSpc>
            </a:pPr>
            <a:r>
              <a:rPr lang="en-US" sz="2800"/>
              <a:t>Accused of conspiracy and exiled in 1513</a:t>
            </a:r>
          </a:p>
          <a:p>
            <a:pPr>
              <a:lnSpc>
                <a:spcPct val="90000"/>
              </a:lnSpc>
            </a:pPr>
            <a:r>
              <a:rPr lang="en-US" sz="2800"/>
              <a:t>Writings: </a:t>
            </a:r>
            <a:r>
              <a:rPr lang="en-US" sz="2800" i="1"/>
              <a:t>The Prince</a:t>
            </a:r>
            <a:r>
              <a:rPr lang="en-US" sz="2800"/>
              <a:t> (1513, pub.1532); </a:t>
            </a:r>
            <a:r>
              <a:rPr lang="en-US" sz="2800" i="1"/>
              <a:t>Discourses on Livy</a:t>
            </a:r>
            <a:r>
              <a:rPr lang="en-US" sz="2800"/>
              <a:t> (pub. 1531); </a:t>
            </a:r>
            <a:r>
              <a:rPr lang="en-US" sz="2800" i="1"/>
              <a:t>History of Florence</a:t>
            </a:r>
            <a:r>
              <a:rPr lang="en-US" sz="2800"/>
              <a:t>, 1520; </a:t>
            </a:r>
            <a:r>
              <a:rPr lang="en-US" sz="2800" i="1"/>
              <a:t>Art of War,</a:t>
            </a:r>
            <a:r>
              <a:rPr lang="en-US" sz="2800"/>
              <a:t> 1521; Play entitled </a:t>
            </a:r>
            <a:r>
              <a:rPr lang="en-US" sz="2800" i="1"/>
              <a:t>The Mandrake</a:t>
            </a:r>
            <a:r>
              <a:rPr lang="en-US" sz="2800"/>
              <a:t> (1528)</a:t>
            </a:r>
          </a:p>
          <a:p>
            <a:pPr>
              <a:lnSpc>
                <a:spcPct val="90000"/>
              </a:lnSpc>
            </a:pPr>
            <a:r>
              <a:rPr lang="en-US" sz="2800"/>
              <a:t>Writings put on the Index of Prohibited Books, 1564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t>Avoid being Hated</a:t>
            </a:r>
          </a:p>
        </p:txBody>
      </p:sp>
      <p:sp>
        <p:nvSpPr>
          <p:cNvPr id="379907" name="Rectangle 3"/>
          <p:cNvSpPr>
            <a:spLocks noGrp="1" noChangeArrowheads="1"/>
          </p:cNvSpPr>
          <p:nvPr>
            <p:ph type="body" idx="1"/>
          </p:nvPr>
        </p:nvSpPr>
        <p:spPr>
          <a:xfrm>
            <a:off x="457200" y="1600200"/>
            <a:ext cx="8686800" cy="5257800"/>
          </a:xfrm>
        </p:spPr>
        <p:txBody>
          <a:bodyPr/>
          <a:lstStyle/>
          <a:p>
            <a:r>
              <a:rPr lang="en-US" sz="2800"/>
              <a:t>“Princes should delegate to others the enactment of unpopular measures and keep in their own hands the distribution of favors.”</a:t>
            </a:r>
          </a:p>
          <a:p>
            <a:r>
              <a:rPr lang="en-US" sz="2800"/>
              <a:t>College governance: Deans versus Presidents</a:t>
            </a:r>
          </a:p>
          <a:p>
            <a:r>
              <a:rPr lang="en-US" sz="2800"/>
              <a:t>Clinton: assigned Healthcare reform to Hillary</a:t>
            </a:r>
          </a:p>
          <a:p>
            <a:r>
              <a:rPr lang="en-US" sz="2800"/>
              <a:t>Bush: Use of Swift Boat Veterans to attack the patriotism of Kerry</a:t>
            </a:r>
          </a:p>
          <a:p>
            <a:r>
              <a:rPr lang="en-US" sz="2800"/>
              <a:t>Response to Iraq Criticism and Rep. Murtha; why not as successful?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t>Conclusions</a:t>
            </a:r>
          </a:p>
        </p:txBody>
      </p:sp>
      <p:sp>
        <p:nvSpPr>
          <p:cNvPr id="381955" name="Rectangle 3"/>
          <p:cNvSpPr>
            <a:spLocks noGrp="1" noChangeArrowheads="1"/>
          </p:cNvSpPr>
          <p:nvPr>
            <p:ph type="body" idx="1"/>
          </p:nvPr>
        </p:nvSpPr>
        <p:spPr>
          <a:xfrm>
            <a:off x="152400" y="1417638"/>
            <a:ext cx="8991600" cy="5440362"/>
          </a:xfrm>
        </p:spPr>
        <p:txBody>
          <a:bodyPr/>
          <a:lstStyle/>
          <a:p>
            <a:pPr>
              <a:lnSpc>
                <a:spcPct val="90000"/>
              </a:lnSpc>
            </a:pPr>
            <a:r>
              <a:rPr lang="en-US" dirty="0"/>
              <a:t>Machiavelli was hated in his day for revealing the truth about how politics was conducted</a:t>
            </a:r>
          </a:p>
          <a:p>
            <a:pPr>
              <a:lnSpc>
                <a:spcPct val="90000"/>
              </a:lnSpc>
            </a:pPr>
            <a:r>
              <a:rPr lang="en-US" dirty="0"/>
              <a:t>His precepts are still valid today: 1) image is everything; 2) importance of appearing religious and moral; 3) Appear to keep your word—a politician popularity is finished if he appears to have lied; </a:t>
            </a:r>
          </a:p>
          <a:p>
            <a:pPr>
              <a:lnSpc>
                <a:spcPct val="90000"/>
              </a:lnSpc>
            </a:pPr>
            <a:r>
              <a:rPr lang="en-US" dirty="0"/>
              <a:t>M. really wanted a strong prince to unify Italy, drive out the foreigners, and restore Italy’s pride and </a:t>
            </a:r>
            <a:r>
              <a:rPr lang="en-US" dirty="0" smtClean="0"/>
              <a:t>honor</a:t>
            </a:r>
          </a:p>
          <a:p>
            <a:pPr>
              <a:lnSpc>
                <a:spcPct val="90000"/>
              </a:lnSpc>
            </a:pPr>
            <a:r>
              <a:rPr lang="en-US" dirty="0" smtClean="0"/>
              <a:t>Is Machiavelli relevant in a modern Republic?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sz="4000"/>
              <a:t>Florence in the late 15</a:t>
            </a:r>
            <a:r>
              <a:rPr lang="en-US" sz="4000" baseline="30000"/>
              <a:t>th</a:t>
            </a:r>
            <a:r>
              <a:rPr lang="en-US" sz="4000"/>
              <a:t> and early 16</a:t>
            </a:r>
            <a:r>
              <a:rPr lang="en-US" sz="4000" baseline="30000"/>
              <a:t>th</a:t>
            </a:r>
            <a:r>
              <a:rPr lang="en-US" sz="4000"/>
              <a:t> centuries</a:t>
            </a:r>
          </a:p>
        </p:txBody>
      </p:sp>
      <p:sp>
        <p:nvSpPr>
          <p:cNvPr id="364547" name="Rectangle 3"/>
          <p:cNvSpPr>
            <a:spLocks noGrp="1" noChangeArrowheads="1"/>
          </p:cNvSpPr>
          <p:nvPr>
            <p:ph type="body" idx="1"/>
          </p:nvPr>
        </p:nvSpPr>
        <p:spPr>
          <a:xfrm>
            <a:off x="457200" y="1600200"/>
            <a:ext cx="8686800" cy="5257800"/>
          </a:xfrm>
        </p:spPr>
        <p:txBody>
          <a:bodyPr/>
          <a:lstStyle/>
          <a:p>
            <a:r>
              <a:rPr lang="en-US" sz="2800" dirty="0"/>
              <a:t>1494; </a:t>
            </a:r>
            <a:r>
              <a:rPr lang="en-US" sz="2800" dirty="0" err="1"/>
              <a:t>Piero</a:t>
            </a:r>
            <a:r>
              <a:rPr lang="en-US" sz="2800" dirty="0"/>
              <a:t> de’ Medici made a treaty with Charles VIII of France, which outraged the people</a:t>
            </a:r>
          </a:p>
          <a:p>
            <a:r>
              <a:rPr lang="en-US" sz="2800" dirty="0" err="1"/>
              <a:t>Piero</a:t>
            </a:r>
            <a:r>
              <a:rPr lang="en-US" sz="2800" dirty="0"/>
              <a:t> is overthrown by popular revolt and the people make their own treaty with France; Dominican Friar, </a:t>
            </a:r>
            <a:r>
              <a:rPr lang="en-US" sz="2800" dirty="0" err="1"/>
              <a:t>Savanarola</a:t>
            </a:r>
            <a:r>
              <a:rPr lang="en-US" sz="2800" dirty="0"/>
              <a:t>, excommunicated and burned in 1498</a:t>
            </a:r>
          </a:p>
          <a:p>
            <a:r>
              <a:rPr lang="en-US" sz="2800" dirty="0"/>
              <a:t>Loss of fortresses, including Pisa; regaining Pisa was Florence’s goal for years</a:t>
            </a:r>
          </a:p>
          <a:p>
            <a:r>
              <a:rPr lang="en-US" sz="2800" dirty="0"/>
              <a:t>Republic was overthrown by Spanish in 1512 when M.’s militia was defeated at Prato; Medici reinstated by Spain</a:t>
            </a:r>
          </a:p>
          <a:p>
            <a:endParaRPr lang="en-US" sz="2800" dirty="0"/>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dirty="0" smtClean="0"/>
              <a:t>Political Science and Social Science</a:t>
            </a:r>
          </a:p>
          <a:p>
            <a:r>
              <a:rPr lang="en-US" dirty="0" smtClean="0"/>
              <a:t>Looks at classical anecdotes to draw lessons</a:t>
            </a:r>
          </a:p>
          <a:p>
            <a:r>
              <a:rPr lang="en-US" dirty="0" smtClean="0"/>
              <a:t>Observes similar lessons from looking at contemporary politics</a:t>
            </a:r>
          </a:p>
          <a:p>
            <a:r>
              <a:rPr lang="en-US" dirty="0" smtClean="0"/>
              <a:t>Establishes political “laws”</a:t>
            </a:r>
            <a:endParaRPr lang="en-US" dirty="0"/>
          </a:p>
        </p:txBody>
      </p:sp>
    </p:spTree>
    <p:extLst>
      <p:ext uri="{BB962C8B-B14F-4D97-AF65-F5344CB8AC3E}">
        <p14:creationId xmlns:p14="http://schemas.microsoft.com/office/powerpoint/2010/main" val="577945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Discourses: Public Indictments </a:t>
            </a:r>
            <a:endParaRPr lang="en-US" dirty="0"/>
          </a:p>
        </p:txBody>
      </p:sp>
      <p:sp>
        <p:nvSpPr>
          <p:cNvPr id="3" name="Content Placeholder 2"/>
          <p:cNvSpPr>
            <a:spLocks noGrp="1"/>
          </p:cNvSpPr>
          <p:nvPr>
            <p:ph idx="1"/>
          </p:nvPr>
        </p:nvSpPr>
        <p:spPr>
          <a:xfrm>
            <a:off x="0" y="1447800"/>
            <a:ext cx="8686800" cy="4683125"/>
          </a:xfrm>
        </p:spPr>
        <p:txBody>
          <a:bodyPr/>
          <a:lstStyle/>
          <a:p>
            <a:r>
              <a:rPr lang="en-US" sz="2800" dirty="0" smtClean="0"/>
              <a:t>“Public Indictments are for the maintenance of Liberty in a Republic”</a:t>
            </a:r>
          </a:p>
          <a:p>
            <a:r>
              <a:rPr lang="en-US" sz="2800" dirty="0" smtClean="0"/>
              <a:t>Coriolanus: Called for the plebs to be denied corn dole; murdered had not tribunes called him to testify</a:t>
            </a:r>
          </a:p>
          <a:p>
            <a:r>
              <a:rPr lang="en-US" sz="2800" dirty="0" smtClean="0"/>
              <a:t>Legal outlet for anger of the people </a:t>
            </a:r>
          </a:p>
          <a:p>
            <a:r>
              <a:rPr lang="en-US" sz="2800" dirty="0" err="1" smtClean="0"/>
              <a:t>Valori</a:t>
            </a:r>
            <a:r>
              <a:rPr lang="en-US" sz="2800" dirty="0" smtClean="0"/>
              <a:t>: power of a prince; no constitutional opposition; “Had it in this case been possible to oppose </a:t>
            </a:r>
            <a:r>
              <a:rPr lang="en-US" sz="2800" dirty="0" err="1" smtClean="0"/>
              <a:t>Valori</a:t>
            </a:r>
            <a:r>
              <a:rPr lang="en-US" sz="2800" dirty="0" smtClean="0"/>
              <a:t> by constitutional methods, an end would have been had to his authority without harm to anybody but himself…”</a:t>
            </a:r>
          </a:p>
        </p:txBody>
      </p:sp>
    </p:spTree>
    <p:extLst>
      <p:ext uri="{BB962C8B-B14F-4D97-AF65-F5344CB8AC3E}">
        <p14:creationId xmlns:p14="http://schemas.microsoft.com/office/powerpoint/2010/main" val="98097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Rumors (Calumnies) are Bad for Republics</a:t>
            </a:r>
            <a:endParaRPr lang="en-US" dirty="0"/>
          </a:p>
        </p:txBody>
      </p:sp>
      <p:sp>
        <p:nvSpPr>
          <p:cNvPr id="3" name="Content Placeholder 2"/>
          <p:cNvSpPr>
            <a:spLocks noGrp="1"/>
          </p:cNvSpPr>
          <p:nvPr>
            <p:ph idx="1"/>
          </p:nvPr>
        </p:nvSpPr>
        <p:spPr>
          <a:xfrm>
            <a:off x="457200" y="1600200"/>
            <a:ext cx="8458200" cy="5029200"/>
          </a:xfrm>
        </p:spPr>
        <p:txBody>
          <a:bodyPr/>
          <a:lstStyle/>
          <a:p>
            <a:r>
              <a:rPr lang="en-US" sz="2800" dirty="0" smtClean="0"/>
              <a:t>“Calumnies are more prevalent in cities in which less use is made of public accusations, and in which less provision has been made for receiving them.  He, therefore, who constitutes a republic should do it in such a way that charges may be brought against any citizen without fear of any kind and without respect to persons. Where provision for this has been made, and due recourse is had to it, calumniators should be severely punished.”</a:t>
            </a:r>
          </a:p>
          <a:p>
            <a:r>
              <a:rPr lang="en-US" sz="2800" dirty="0" smtClean="0"/>
              <a:t>Whistleblowers?</a:t>
            </a:r>
            <a:endParaRPr lang="en-US" sz="2800" dirty="0"/>
          </a:p>
        </p:txBody>
      </p:sp>
    </p:spTree>
    <p:extLst>
      <p:ext uri="{BB962C8B-B14F-4D97-AF65-F5344CB8AC3E}">
        <p14:creationId xmlns:p14="http://schemas.microsoft.com/office/powerpoint/2010/main" val="308246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sz="4000" dirty="0" smtClean="0"/>
              <a:t>The Prince: Ways </a:t>
            </a:r>
            <a:r>
              <a:rPr lang="en-US" sz="4000" dirty="0"/>
              <a:t>to Consolidate a Conquest</a:t>
            </a:r>
          </a:p>
        </p:txBody>
      </p:sp>
      <p:sp>
        <p:nvSpPr>
          <p:cNvPr id="365571" name="Rectangle 3"/>
          <p:cNvSpPr>
            <a:spLocks noGrp="1" noChangeArrowheads="1"/>
          </p:cNvSpPr>
          <p:nvPr>
            <p:ph type="body" idx="1"/>
          </p:nvPr>
        </p:nvSpPr>
        <p:spPr>
          <a:xfrm>
            <a:off x="457200" y="1600200"/>
            <a:ext cx="8686800" cy="5257800"/>
          </a:xfrm>
        </p:spPr>
        <p:txBody>
          <a:bodyPr/>
          <a:lstStyle/>
          <a:p>
            <a:pPr>
              <a:lnSpc>
                <a:spcPct val="90000"/>
              </a:lnSpc>
            </a:pPr>
            <a:r>
              <a:rPr lang="en-US" sz="2400" dirty="0"/>
              <a:t>Settlements versus Military Garrisons</a:t>
            </a:r>
          </a:p>
          <a:p>
            <a:pPr>
              <a:lnSpc>
                <a:spcPct val="90000"/>
              </a:lnSpc>
            </a:pPr>
            <a:r>
              <a:rPr lang="en-US" sz="2400" dirty="0"/>
              <a:t>Best of all is for the Prince to go and Live there</a:t>
            </a:r>
          </a:p>
          <a:p>
            <a:pPr>
              <a:lnSpc>
                <a:spcPct val="90000"/>
              </a:lnSpc>
            </a:pPr>
            <a:r>
              <a:rPr lang="en-US" sz="2400" dirty="0"/>
              <a:t>Establishment of settlements: only angers those who are displaced, and they are weak and scatted; the new colonists have a commitment to fight for you</a:t>
            </a:r>
          </a:p>
          <a:p>
            <a:pPr>
              <a:lnSpc>
                <a:spcPct val="90000"/>
              </a:lnSpc>
            </a:pPr>
            <a:r>
              <a:rPr lang="en-US" sz="2400" dirty="0"/>
              <a:t>Modern Parallels? Israeli settlements in West Bank and Gaza</a:t>
            </a:r>
          </a:p>
          <a:p>
            <a:pPr>
              <a:lnSpc>
                <a:spcPct val="90000"/>
              </a:lnSpc>
            </a:pPr>
            <a:r>
              <a:rPr lang="en-US" sz="2400" dirty="0"/>
              <a:t>Garrisons: Need for Many Troops</a:t>
            </a:r>
          </a:p>
          <a:p>
            <a:pPr>
              <a:lnSpc>
                <a:spcPct val="90000"/>
              </a:lnSpc>
            </a:pPr>
            <a:r>
              <a:rPr lang="en-US" sz="2400" dirty="0"/>
              <a:t>Easy to get revenge on you as troops are a visible target of your presence</a:t>
            </a:r>
          </a:p>
          <a:p>
            <a:pPr>
              <a:lnSpc>
                <a:spcPct val="90000"/>
              </a:lnSpc>
            </a:pPr>
            <a:r>
              <a:rPr lang="en-US" sz="2400" dirty="0"/>
              <a:t>Garrisons costs more money and do more injury to the conquered people because of how an army impacts the area</a:t>
            </a:r>
          </a:p>
          <a:p>
            <a:pPr>
              <a:lnSpc>
                <a:spcPct val="90000"/>
              </a:lnSpc>
            </a:pPr>
            <a:r>
              <a:rPr lang="en-US" sz="2400" dirty="0"/>
              <a:t>Modern Parallel? Iraq?</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sz="4000"/>
              <a:t>How to hold and pacify conquered territory</a:t>
            </a:r>
          </a:p>
        </p:txBody>
      </p:sp>
      <p:sp>
        <p:nvSpPr>
          <p:cNvPr id="366595" name="Rectangle 3"/>
          <p:cNvSpPr>
            <a:spLocks noGrp="1" noChangeArrowheads="1"/>
          </p:cNvSpPr>
          <p:nvPr>
            <p:ph type="body" idx="1"/>
          </p:nvPr>
        </p:nvSpPr>
        <p:spPr>
          <a:xfrm>
            <a:off x="0" y="1524000"/>
            <a:ext cx="8915400" cy="5334000"/>
          </a:xfrm>
        </p:spPr>
        <p:txBody>
          <a:bodyPr/>
          <a:lstStyle/>
          <a:p>
            <a:r>
              <a:rPr lang="en-US" sz="2800" dirty="0"/>
              <a:t>Become a friend of weak neighboring states</a:t>
            </a:r>
          </a:p>
          <a:p>
            <a:r>
              <a:rPr lang="en-US" sz="2800" dirty="0"/>
              <a:t>Weaken stronger neighbors however possible; </a:t>
            </a:r>
          </a:p>
          <a:p>
            <a:r>
              <a:rPr lang="en-US" sz="2800" dirty="0"/>
              <a:t>Danger of strong neighbors: a faction will invite them to invade and their strength makes them dangerous</a:t>
            </a:r>
          </a:p>
          <a:p>
            <a:r>
              <a:rPr lang="en-US" sz="2800" dirty="0"/>
              <a:t>Modern Parallel in Iraq?  American policy toward Iran and Syria on the one hand; Saudi Arabia and Kuwait on the other; </a:t>
            </a:r>
            <a:r>
              <a:rPr lang="en-US" sz="2800" dirty="0" smtClean="0"/>
              <a:t>Iran?</a:t>
            </a:r>
            <a:endParaRPr lang="en-US" sz="2800" dirty="0"/>
          </a:p>
          <a:p>
            <a:r>
              <a:rPr lang="en-US" sz="2800" dirty="0"/>
              <a:t>Ancient Example: The Aetolians brought Rome into Greece</a:t>
            </a:r>
          </a:p>
          <a:p>
            <a:r>
              <a:rPr lang="en-US" sz="2800" dirty="0"/>
              <a:t>Louis XII of France was invited into Italy by the </a:t>
            </a:r>
            <a:r>
              <a:rPr lang="en-US" sz="2800" dirty="0" smtClean="0"/>
              <a:t>Venetians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sz="4000"/>
              <a:t>Countries used to a Prince are easier to Control</a:t>
            </a:r>
          </a:p>
        </p:txBody>
      </p:sp>
      <p:sp>
        <p:nvSpPr>
          <p:cNvPr id="368643" name="Rectangle 3"/>
          <p:cNvSpPr>
            <a:spLocks noGrp="1" noChangeArrowheads="1"/>
          </p:cNvSpPr>
          <p:nvPr>
            <p:ph type="body" idx="1"/>
          </p:nvPr>
        </p:nvSpPr>
        <p:spPr>
          <a:xfrm>
            <a:off x="457200" y="1600200"/>
            <a:ext cx="8458200" cy="4953000"/>
          </a:xfrm>
        </p:spPr>
        <p:txBody>
          <a:bodyPr/>
          <a:lstStyle/>
          <a:p>
            <a:r>
              <a:rPr lang="en-US"/>
              <a:t>Precept: it is easier to conquer a country with many factions and divisions; but, it is harder to control it once taken.</a:t>
            </a:r>
          </a:p>
          <a:p>
            <a:r>
              <a:rPr lang="en-US"/>
              <a:t>It is harder to conquer a unified country, long used to it’s “prince” and used to being ruled; but, it is easier to control it once taken </a:t>
            </a:r>
          </a:p>
          <a:p>
            <a:r>
              <a:rPr lang="en-US"/>
              <a:t>Japan in WWII versus Iraq?</a:t>
            </a:r>
          </a:p>
        </p:txBody>
      </p:sp>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Orbit</Template>
  <TotalTime>250</TotalTime>
  <Words>1556</Words>
  <Application>Microsoft Office PowerPoint</Application>
  <PresentationFormat>On-screen Show (4:3)</PresentationFormat>
  <Paragraphs>115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Orbit</vt:lpstr>
      <vt:lpstr>Niccolo Machiavelli and Contemporary Politics</vt:lpstr>
      <vt:lpstr>Niccoló Machiavelli (1469-1527), </vt:lpstr>
      <vt:lpstr>Florence in the late 15th and early 16th centuries</vt:lpstr>
      <vt:lpstr>Method</vt:lpstr>
      <vt:lpstr>The Discourses: Public Indictments </vt:lpstr>
      <vt:lpstr>False Rumors (Calumnies) are Bad for Republics</vt:lpstr>
      <vt:lpstr>The Prince: Ways to Consolidate a Conquest</vt:lpstr>
      <vt:lpstr>How to hold and pacify conquered territory</vt:lpstr>
      <vt:lpstr>Countries used to a Prince are easier to Control</vt:lpstr>
      <vt:lpstr>Precept on War</vt:lpstr>
      <vt:lpstr>Ways to Acquire Power</vt:lpstr>
      <vt:lpstr>Violence and Cruelty?</vt:lpstr>
      <vt:lpstr>Factions</vt:lpstr>
      <vt:lpstr>Army</vt:lpstr>
      <vt:lpstr>Political Pragmatism: RealPolitik</vt:lpstr>
      <vt:lpstr>Compassion?</vt:lpstr>
      <vt:lpstr>Fox and Lion</vt:lpstr>
      <vt:lpstr>Appearances Count more than Reality</vt:lpstr>
      <vt:lpstr>Religion</vt:lpstr>
      <vt:lpstr>Avoid being Hated</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Niccolo Machiavelli and Contemporary Politics</dc:title>
  <dc:creator>Dad</dc:creator>
  <cp:lastModifiedBy>Alan Haffa</cp:lastModifiedBy>
  <cp:revision>21</cp:revision>
  <cp:lastPrinted>1601-01-01T00:00:00Z</cp:lastPrinted>
  <dcterms:created xsi:type="dcterms:W3CDTF">2005-12-01T14:27:08Z</dcterms:created>
  <dcterms:modified xsi:type="dcterms:W3CDTF">2015-05-21T15:40:39Z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